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89" r:id="rId2"/>
  </p:sldIdLst>
  <p:sldSz cx="9144000" cy="5143500" type="screen16x9"/>
  <p:notesSz cx="6797675" cy="9928225"/>
  <p:custDataLst>
    <p:tags r:id="rId4"/>
  </p:custData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EAFA"/>
    <a:srgbClr val="555555"/>
    <a:srgbClr val="004794"/>
    <a:srgbClr val="909090"/>
    <a:srgbClr val="EBEBEB"/>
    <a:srgbClr val="2695DB"/>
    <a:srgbClr val="004994"/>
    <a:srgbClr val="0095DB"/>
    <a:srgbClr val="000000"/>
    <a:srgbClr val="C5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85650" autoAdjust="0"/>
  </p:normalViewPr>
  <p:slideViewPr>
    <p:cSldViewPr showGuides="1">
      <p:cViewPr varScale="1">
        <p:scale>
          <a:sx n="151" d="100"/>
          <a:sy n="151" d="100"/>
        </p:scale>
        <p:origin x="342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202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9601" cy="396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5597B-7F10-470E-9285-75483133AB6A}" type="datetimeFigureOut">
              <a:rPr lang="de-DE" smtClean="0"/>
              <a:t>11.06.2026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2DC33-A296-4311-9E68-C8A1371001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9467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>
            <a:extLst>
              <a:ext uri="{FF2B5EF4-FFF2-40B4-BE49-F238E27FC236}">
                <a16:creationId xmlns:a16="http://schemas.microsoft.com/office/drawing/2014/main" id="{4826A337-5E96-4261-B337-FC5944F40C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F48FE18D-9800-4135-B16A-FCAB5616A0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de-DE">
              <a:ea typeface="ＭＳ Ｐゴシック" panose="020B0600070205080204" pitchFamily="34" charset="-128"/>
            </a:endParaRPr>
          </a:p>
        </p:txBody>
      </p:sp>
      <p:sp>
        <p:nvSpPr>
          <p:cNvPr id="4100" name="Foliennummernplatzhalter 3">
            <a:extLst>
              <a:ext uri="{FF2B5EF4-FFF2-40B4-BE49-F238E27FC236}">
                <a16:creationId xmlns:a16="http://schemas.microsoft.com/office/drawing/2014/main" id="{AF80E0F3-698C-4C70-A566-6ECF3BF82AF6}"/>
              </a:ext>
            </a:extLst>
          </p:cNvPr>
          <p:cNvSpPr txBox="1">
            <a:spLocks noGrp="1"/>
          </p:cNvSpPr>
          <p:nvPr/>
        </p:nvSpPr>
        <p:spPr bwMode="auto">
          <a:xfrm>
            <a:off x="3851277" y="9482819"/>
            <a:ext cx="2944813" cy="499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597D44A-EC97-4F5D-8011-C5A8245C147B}" type="slidenum">
              <a:rPr lang="de-DE" altLang="de-DE"/>
              <a:pPr algn="r" eaLnBrk="1" hangingPunct="1">
                <a:spcBef>
                  <a:spcPct val="0"/>
                </a:spcBef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578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1271727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303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54226416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5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2038350" y="143829"/>
            <a:ext cx="5384800" cy="295818"/>
          </a:xfrm>
          <a:prstGeom prst="rect">
            <a:avLst/>
          </a:prstGeom>
        </p:spPr>
        <p:txBody>
          <a:bodyPr lIns="0" tIns="0" rIns="0" bIns="0"/>
          <a:lstStyle>
            <a:lvl1pPr indent="-457200">
              <a:lnSpc>
                <a:spcPct val="100000"/>
              </a:lnSpc>
              <a:defRPr sz="1400" b="1" baseline="0">
                <a:solidFill>
                  <a:srgbClr val="0049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1"/>
          </p:nvPr>
        </p:nvSpPr>
        <p:spPr>
          <a:xfrm>
            <a:off x="2046888" y="596521"/>
            <a:ext cx="5376262" cy="41135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000">
                <a:solidFill>
                  <a:srgbClr val="004994"/>
                </a:solidFill>
                <a:latin typeface="+mn-lt"/>
              </a:defRPr>
            </a:lvl1pPr>
            <a:lvl2pPr marL="0" indent="-457200">
              <a:lnSpc>
                <a:spcPct val="100000"/>
              </a:lnSpc>
              <a:spcBef>
                <a:spcPts val="0"/>
              </a:spcBef>
              <a:buFontTx/>
              <a:buNone/>
              <a:defRPr sz="1000">
                <a:solidFill>
                  <a:srgbClr val="004994"/>
                </a:solidFill>
              </a:defRPr>
            </a:lvl2pPr>
            <a:lvl3pPr marL="90000" indent="-90000">
              <a:lnSpc>
                <a:spcPct val="100000"/>
              </a:lnSpc>
              <a:spcBef>
                <a:spcPts val="240"/>
              </a:spcBef>
              <a:defRPr sz="1000">
                <a:solidFill>
                  <a:srgbClr val="004994"/>
                </a:solidFill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628330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93333998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2038350" y="143829"/>
            <a:ext cx="5384800" cy="295818"/>
          </a:xfrm>
          <a:prstGeom prst="rect">
            <a:avLst/>
          </a:prstGeom>
        </p:spPr>
        <p:txBody>
          <a:bodyPr lIns="0" tIns="0" rIns="0" bIns="0"/>
          <a:lstStyle>
            <a:lvl1pPr indent="-457200">
              <a:lnSpc>
                <a:spcPct val="100000"/>
              </a:lnSpc>
              <a:defRPr sz="1400" b="1" baseline="0">
                <a:solidFill>
                  <a:srgbClr val="0049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sz="quarter" idx="11"/>
          </p:nvPr>
        </p:nvSpPr>
        <p:spPr>
          <a:xfrm>
            <a:off x="2038350" y="596869"/>
            <a:ext cx="5376262" cy="4107242"/>
          </a:xfrm>
          <a:prstGeom prst="rect">
            <a:avLst/>
          </a:prstGeom>
        </p:spPr>
        <p:txBody>
          <a:bodyPr lIns="0" tIns="0" rIns="0" bIns="0"/>
          <a:lstStyle>
            <a:lvl1pPr marL="90000" indent="-90000">
              <a:lnSpc>
                <a:spcPct val="10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000">
                <a:solidFill>
                  <a:srgbClr val="004994"/>
                </a:solidFill>
                <a:latin typeface="+mn-lt"/>
              </a:defRPr>
            </a:lvl1pPr>
            <a:lvl2pPr marL="0" indent="-457200">
              <a:lnSpc>
                <a:spcPct val="100000"/>
              </a:lnSpc>
              <a:spcBef>
                <a:spcPts val="0"/>
              </a:spcBef>
              <a:buFontTx/>
              <a:buNone/>
              <a:defRPr sz="1000">
                <a:solidFill>
                  <a:srgbClr val="004994"/>
                </a:solidFill>
              </a:defRPr>
            </a:lvl2pPr>
            <a:lvl3pPr marL="90000" indent="-90000">
              <a:lnSpc>
                <a:spcPct val="100000"/>
              </a:lnSpc>
              <a:spcBef>
                <a:spcPts val="240"/>
              </a:spcBef>
              <a:defRPr sz="1000">
                <a:solidFill>
                  <a:srgbClr val="004994"/>
                </a:solidFill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0172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44394509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8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2038350" y="143829"/>
            <a:ext cx="5384800" cy="295818"/>
          </a:xfrm>
          <a:prstGeom prst="rect">
            <a:avLst/>
          </a:prstGeom>
        </p:spPr>
        <p:txBody>
          <a:bodyPr lIns="0" tIns="0" rIns="0" bIns="0"/>
          <a:lstStyle>
            <a:lvl1pPr indent="-457200">
              <a:lnSpc>
                <a:spcPct val="100000"/>
              </a:lnSpc>
              <a:defRPr sz="1400" b="1" baseline="0">
                <a:solidFill>
                  <a:srgbClr val="00499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sz="quarter" idx="12"/>
          </p:nvPr>
        </p:nvSpPr>
        <p:spPr>
          <a:xfrm>
            <a:off x="2046888" y="596521"/>
            <a:ext cx="2604487" cy="41135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000">
                <a:solidFill>
                  <a:srgbClr val="004994"/>
                </a:solidFill>
                <a:latin typeface="+mn-lt"/>
              </a:defRPr>
            </a:lvl1pPr>
            <a:lvl2pPr marL="0" indent="-457200">
              <a:lnSpc>
                <a:spcPct val="100000"/>
              </a:lnSpc>
              <a:spcBef>
                <a:spcPts val="0"/>
              </a:spcBef>
              <a:buFontTx/>
              <a:buNone/>
              <a:defRPr sz="1000">
                <a:solidFill>
                  <a:srgbClr val="004994"/>
                </a:solidFill>
              </a:defRPr>
            </a:lvl2pPr>
            <a:lvl3pPr marL="90000" indent="-90000">
              <a:lnSpc>
                <a:spcPct val="100000"/>
              </a:lnSpc>
              <a:spcBef>
                <a:spcPts val="240"/>
              </a:spcBef>
              <a:defRPr sz="1000">
                <a:solidFill>
                  <a:srgbClr val="004994"/>
                </a:solidFill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sz="quarter" idx="13"/>
          </p:nvPr>
        </p:nvSpPr>
        <p:spPr>
          <a:xfrm>
            <a:off x="4810125" y="596521"/>
            <a:ext cx="2604487" cy="41135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000">
                <a:solidFill>
                  <a:srgbClr val="004994"/>
                </a:solidFill>
                <a:latin typeface="+mn-lt"/>
              </a:defRPr>
            </a:lvl1pPr>
            <a:lvl2pPr marL="0" indent="-457200">
              <a:lnSpc>
                <a:spcPct val="100000"/>
              </a:lnSpc>
              <a:spcBef>
                <a:spcPts val="0"/>
              </a:spcBef>
              <a:buFontTx/>
              <a:buNone/>
              <a:defRPr sz="1000">
                <a:solidFill>
                  <a:srgbClr val="004994"/>
                </a:solidFill>
              </a:defRPr>
            </a:lvl2pPr>
            <a:lvl3pPr marL="90000" indent="-90000">
              <a:lnSpc>
                <a:spcPct val="100000"/>
              </a:lnSpc>
              <a:spcBef>
                <a:spcPts val="240"/>
              </a:spcBef>
              <a:defRPr sz="1000">
                <a:solidFill>
                  <a:srgbClr val="004994"/>
                </a:solidFill>
              </a:defRPr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373235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7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963832737"/>
              </p:ext>
            </p:extLst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7" name="think-cell Folie" r:id="rId9" imgW="270" imgH="270" progId="TCLayout.ActiveDocument.1">
                  <p:embed/>
                </p:oleObj>
              </mc:Choice>
              <mc:Fallback>
                <p:oleObj name="think-cell Foli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Gruppieren 32"/>
          <p:cNvGrpSpPr/>
          <p:nvPr/>
        </p:nvGrpSpPr>
        <p:grpSpPr>
          <a:xfrm>
            <a:off x="-71307" y="-74544"/>
            <a:ext cx="9286614" cy="5292588"/>
            <a:chOff x="-95101" y="-99392"/>
            <a:chExt cx="12385376" cy="7056784"/>
          </a:xfrm>
        </p:grpSpPr>
        <p:cxnSp>
          <p:nvCxnSpPr>
            <p:cNvPr id="8" name="Gerade Verbindung 7"/>
            <p:cNvCxnSpPr/>
            <p:nvPr userDrawn="1"/>
          </p:nvCxnSpPr>
          <p:spPr>
            <a:xfrm>
              <a:off x="623888" y="-99392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 userDrawn="1"/>
          </p:nvCxnSpPr>
          <p:spPr>
            <a:xfrm>
              <a:off x="1776413" y="-99392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3"/>
            <p:cNvCxnSpPr/>
            <p:nvPr userDrawn="1"/>
          </p:nvCxnSpPr>
          <p:spPr>
            <a:xfrm>
              <a:off x="6089431" y="-99392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 userDrawn="1"/>
          </p:nvCxnSpPr>
          <p:spPr>
            <a:xfrm>
              <a:off x="9265939" y="-99392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 userDrawn="1"/>
          </p:nvCxnSpPr>
          <p:spPr>
            <a:xfrm>
              <a:off x="10416344" y="-99392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 userDrawn="1"/>
          </p:nvCxnSpPr>
          <p:spPr>
            <a:xfrm>
              <a:off x="11567130" y="-99392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>
            <a:xfrm>
              <a:off x="623888" y="6885384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 userDrawn="1"/>
          </p:nvCxnSpPr>
          <p:spPr>
            <a:xfrm>
              <a:off x="1776413" y="6885384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 userDrawn="1"/>
          </p:nvCxnSpPr>
          <p:spPr>
            <a:xfrm>
              <a:off x="6089431" y="6885384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 userDrawn="1"/>
          </p:nvCxnSpPr>
          <p:spPr>
            <a:xfrm>
              <a:off x="9265939" y="6885384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 userDrawn="1"/>
          </p:nvCxnSpPr>
          <p:spPr>
            <a:xfrm>
              <a:off x="10416344" y="6885384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 userDrawn="1"/>
          </p:nvCxnSpPr>
          <p:spPr>
            <a:xfrm>
              <a:off x="11567130" y="6885384"/>
              <a:ext cx="0" cy="72008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 userDrawn="1"/>
          </p:nvCxnSpPr>
          <p:spPr>
            <a:xfrm>
              <a:off x="-95101" y="1412776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 userDrawn="1"/>
          </p:nvCxnSpPr>
          <p:spPr>
            <a:xfrm>
              <a:off x="-95101" y="2050951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 userDrawn="1"/>
          </p:nvCxnSpPr>
          <p:spPr>
            <a:xfrm>
              <a:off x="-95101" y="4076700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27"/>
            <p:cNvCxnSpPr/>
            <p:nvPr userDrawn="1"/>
          </p:nvCxnSpPr>
          <p:spPr>
            <a:xfrm>
              <a:off x="-95101" y="6165850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 userDrawn="1"/>
          </p:nvCxnSpPr>
          <p:spPr>
            <a:xfrm>
              <a:off x="12218267" y="1412776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 userDrawn="1"/>
          </p:nvCxnSpPr>
          <p:spPr>
            <a:xfrm>
              <a:off x="12218267" y="2050951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 userDrawn="1"/>
          </p:nvCxnSpPr>
          <p:spPr>
            <a:xfrm>
              <a:off x="12218267" y="4076700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 userDrawn="1"/>
          </p:nvCxnSpPr>
          <p:spPr>
            <a:xfrm>
              <a:off x="12218267" y="6165850"/>
              <a:ext cx="7200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hteck 35"/>
          <p:cNvSpPr/>
          <p:nvPr userDrawn="1"/>
        </p:nvSpPr>
        <p:spPr>
          <a:xfrm>
            <a:off x="12087" y="0"/>
            <a:ext cx="1867514" cy="433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2045962" y="592138"/>
            <a:ext cx="5377188" cy="41101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pic>
        <p:nvPicPr>
          <p:cNvPr id="34" name="Grafik 41">
            <a:extLst>
              <a:ext uri="{FF2B5EF4-FFF2-40B4-BE49-F238E27FC236}">
                <a16:creationId xmlns:a16="http://schemas.microsoft.com/office/drawing/2014/main" id="{1D363D7F-BC16-48BD-996B-075F9FD5293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75" y="55563"/>
            <a:ext cx="1474788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008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80" r:id="rId5"/>
  </p:sldLayoutIdLst>
  <p:hf hdr="0" ftr="0" dt="0"/>
  <p:txStyles>
    <p:titleStyle>
      <a:lvl1pPr algn="l" defTabSz="685595" rtl="0" eaLnBrk="1" latinLnBrk="0" hangingPunct="1">
        <a:spcBef>
          <a:spcPct val="0"/>
        </a:spcBef>
        <a:buNone/>
        <a:defRPr sz="2099" b="1" kern="1200" baseline="0">
          <a:solidFill>
            <a:srgbClr val="004994"/>
          </a:solidFill>
          <a:latin typeface="+mj-lt"/>
          <a:ea typeface="+mj-ea"/>
          <a:cs typeface="+mj-cs"/>
        </a:defRPr>
      </a:lvl1pPr>
    </p:titleStyle>
    <p:bodyStyle>
      <a:lvl1pPr marL="0" indent="0" algn="l" defTabSz="685595" rtl="0" eaLnBrk="1" latinLnBrk="0" hangingPunct="1">
        <a:lnSpc>
          <a:spcPct val="105000"/>
        </a:lnSpc>
        <a:spcBef>
          <a:spcPts val="1349"/>
        </a:spcBef>
        <a:buClr>
          <a:srgbClr val="004994"/>
        </a:buClr>
        <a:buFontTx/>
        <a:buNone/>
        <a:defRPr sz="1000" kern="1200">
          <a:solidFill>
            <a:srgbClr val="004994"/>
          </a:solidFill>
          <a:latin typeface="+mn-lt"/>
          <a:ea typeface="+mn-ea"/>
          <a:cs typeface="+mn-cs"/>
        </a:defRPr>
      </a:lvl1pPr>
      <a:lvl2pPr marL="0" indent="-457200" algn="l" defTabSz="685595" rtl="0" eaLnBrk="1" latinLnBrk="0" hangingPunct="1">
        <a:lnSpc>
          <a:spcPct val="100000"/>
        </a:lnSpc>
        <a:spcBef>
          <a:spcPts val="0"/>
        </a:spcBef>
        <a:buClrTx/>
        <a:buFontTx/>
        <a:buNone/>
        <a:defRPr sz="1000" kern="1200">
          <a:solidFill>
            <a:srgbClr val="004994"/>
          </a:solidFill>
          <a:latin typeface="+mn-lt"/>
          <a:ea typeface="+mn-ea"/>
          <a:cs typeface="+mn-cs"/>
        </a:defRPr>
      </a:lvl2pPr>
      <a:lvl3pPr marL="90000" indent="-90000" algn="l" defTabSz="685595" rtl="0" eaLnBrk="1" latinLnBrk="0" hangingPunct="1">
        <a:lnSpc>
          <a:spcPct val="100000"/>
        </a:lnSpc>
        <a:spcBef>
          <a:spcPts val="240"/>
        </a:spcBef>
        <a:buFont typeface="Arial" pitchFamily="34" charset="0"/>
        <a:buChar char="•"/>
        <a:defRPr sz="1000" kern="1200">
          <a:solidFill>
            <a:srgbClr val="004994"/>
          </a:solidFill>
          <a:latin typeface="+mn-lt"/>
          <a:ea typeface="+mn-ea"/>
          <a:cs typeface="+mn-cs"/>
        </a:defRPr>
      </a:lvl3pPr>
      <a:lvl4pPr marL="809757" indent="-201156" algn="l" defTabSz="685595" rtl="0" eaLnBrk="1" latinLnBrk="0" hangingPunct="1">
        <a:lnSpc>
          <a:spcPct val="105000"/>
        </a:lnSpc>
        <a:spcBef>
          <a:spcPts val="225"/>
        </a:spcBef>
        <a:buFont typeface="Arial" pitchFamily="34" charset="0"/>
        <a:buChar char="•"/>
        <a:defRPr sz="1000" kern="1200">
          <a:solidFill>
            <a:srgbClr val="004994"/>
          </a:solidFill>
          <a:latin typeface="+mn-lt"/>
          <a:ea typeface="+mn-ea"/>
          <a:cs typeface="+mn-cs"/>
        </a:defRPr>
      </a:lvl4pPr>
      <a:lvl5pPr marL="1012196" indent="-201156" algn="l" defTabSz="685595" rtl="0" eaLnBrk="1" latinLnBrk="0" hangingPunct="1">
        <a:lnSpc>
          <a:spcPct val="105000"/>
        </a:lnSpc>
        <a:spcBef>
          <a:spcPts val="225"/>
        </a:spcBef>
        <a:buFont typeface="Arial" pitchFamily="34" charset="0"/>
        <a:buChar char="•"/>
        <a:defRPr sz="1000" kern="1200">
          <a:solidFill>
            <a:srgbClr val="004994"/>
          </a:solidFill>
          <a:latin typeface="+mn-lt"/>
          <a:ea typeface="+mn-ea"/>
          <a:cs typeface="+mn-cs"/>
        </a:defRPr>
      </a:lvl5pPr>
      <a:lvl6pPr marL="1885385" indent="-171398" algn="l" defTabSz="685595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28181" indent="-171398" algn="l" defTabSz="685595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570978" indent="-171398" algn="l" defTabSz="685595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2913776" indent="-171398" algn="l" defTabSz="685595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797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595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392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1188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3986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6783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580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2377" algn="l" defTabSz="685595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36" userDrawn="1">
          <p15:clr>
            <a:srgbClr val="A4A3A4"/>
          </p15:clr>
        </p15:guide>
        <p15:guide id="2" pos="5574" userDrawn="1">
          <p15:clr>
            <a:srgbClr val="A4A3A4"/>
          </p15:clr>
        </p15:guide>
        <p15:guide id="3" pos="1184" userDrawn="1">
          <p15:clr>
            <a:srgbClr val="A4A3A4"/>
          </p15:clr>
        </p15:guide>
        <p15:guide id="4" pos="1284" userDrawn="1">
          <p15:clr>
            <a:srgbClr val="A4A3A4"/>
          </p15:clr>
        </p15:guide>
        <p15:guide id="5" pos="4676" userDrawn="1">
          <p15:clr>
            <a:srgbClr val="A4A3A4"/>
          </p15:clr>
        </p15:guide>
        <p15:guide id="6" pos="4776" userDrawn="1">
          <p15:clr>
            <a:srgbClr val="A4A3A4"/>
          </p15:clr>
        </p15:guide>
        <p15:guide id="7" pos="2930" userDrawn="1">
          <p15:clr>
            <a:srgbClr val="A4A3A4"/>
          </p15:clr>
        </p15:guide>
        <p15:guide id="8" pos="3030" userDrawn="1">
          <p15:clr>
            <a:srgbClr val="A4A3A4"/>
          </p15:clr>
        </p15:guide>
        <p15:guide id="9" orient="horz" pos="198" userDrawn="1">
          <p15:clr>
            <a:srgbClr val="A4A3A4"/>
          </p15:clr>
        </p15:guide>
        <p15:guide id="10" orient="horz" pos="373" userDrawn="1">
          <p15:clr>
            <a:srgbClr val="A4A3A4"/>
          </p15:clr>
        </p15:guide>
        <p15:guide id="11" orient="horz" pos="2967" userDrawn="1">
          <p15:clr>
            <a:srgbClr val="A4A3A4"/>
          </p15:clr>
        </p15:guide>
        <p15:guide id="12" orient="horz" pos="3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hteck 30">
            <a:extLst>
              <a:ext uri="{FF2B5EF4-FFF2-40B4-BE49-F238E27FC236}">
                <a16:creationId xmlns:a16="http://schemas.microsoft.com/office/drawing/2014/main" id="{5CB9E13E-4472-4853-A711-D7DCC27C5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89" y="1352895"/>
            <a:ext cx="4039302" cy="581380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</a:t>
            </a:r>
          </a:p>
          <a:p>
            <a:pPr defTabSz="514350"/>
            <a:r>
              <a:rPr lang="de-DE" altLang="de-DE" sz="600" b="1" kern="0" dirty="0">
                <a:solidFill>
                  <a:srgbClr val="555555"/>
                </a:solidFill>
              </a:rPr>
              <a:t>Rückenmarkverletzte (RMV) / Neurologie (</a:t>
            </a:r>
            <a:r>
              <a:rPr lang="de-DE" altLang="de-DE" sz="600" b="1" kern="0" dirty="0" err="1">
                <a:solidFill>
                  <a:srgbClr val="555555"/>
                </a:solidFill>
              </a:rPr>
              <a:t>Neuro</a:t>
            </a:r>
            <a:r>
              <a:rPr lang="de-DE" altLang="de-DE" sz="600" b="1" kern="0" dirty="0">
                <a:solidFill>
                  <a:srgbClr val="555555"/>
                </a:solidFill>
              </a:rPr>
              <a:t>) / Unfallchirurgie Akut (UC-Akut)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Claudia Huppertz (Bereichsleitung)</a:t>
            </a:r>
          </a:p>
        </p:txBody>
      </p:sp>
      <p:sp>
        <p:nvSpPr>
          <p:cNvPr id="2069" name="Rechteck 23">
            <a:extLst>
              <a:ext uri="{FF2B5EF4-FFF2-40B4-BE49-F238E27FC236}">
                <a16:creationId xmlns:a16="http://schemas.microsoft.com/office/drawing/2014/main" id="{F73CC118-7EF0-4DEA-82BA-2F94DC2E2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89" y="872517"/>
            <a:ext cx="8640473" cy="432001"/>
          </a:xfrm>
          <a:prstGeom prst="rect">
            <a:avLst/>
          </a:prstGeom>
          <a:solidFill>
            <a:srgbClr val="004794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de-DE" altLang="de-DE" sz="800" b="1" dirty="0">
                <a:solidFill>
                  <a:schemeClr val="bg1"/>
                </a:solidFill>
                <a:latin typeface="Arial"/>
                <a:cs typeface="Andalus" panose="02020603050405020304" pitchFamily="18" charset="-78"/>
              </a:rPr>
              <a:t>Gesamttherapiebereich</a:t>
            </a:r>
          </a:p>
          <a:p>
            <a:pPr algn="ctr"/>
            <a:r>
              <a:rPr lang="de-DE" altLang="de-DE" sz="800" dirty="0">
                <a:solidFill>
                  <a:schemeClr val="bg1"/>
                </a:solidFill>
                <a:latin typeface="Arial"/>
                <a:cs typeface="Andalus" panose="02020603050405020304" pitchFamily="18" charset="-78"/>
              </a:rPr>
              <a:t>Maike Schrader (Leitung)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8BEA563-CD2E-40F1-B89F-69AB8212E3AA}"/>
              </a:ext>
            </a:extLst>
          </p:cNvPr>
          <p:cNvSpPr txBox="1"/>
          <p:nvPr/>
        </p:nvSpPr>
        <p:spPr>
          <a:xfrm>
            <a:off x="7502386" y="116488"/>
            <a:ext cx="134652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600" b="1" dirty="0">
                <a:solidFill>
                  <a:srgbClr val="004794"/>
                </a:solidFill>
              </a:rPr>
              <a:t>Organigramm</a:t>
            </a:r>
          </a:p>
        </p:txBody>
      </p:sp>
      <p:sp>
        <p:nvSpPr>
          <p:cNvPr id="63" name="Rechteck 23">
            <a:extLst>
              <a:ext uri="{FF2B5EF4-FFF2-40B4-BE49-F238E27FC236}">
                <a16:creationId xmlns:a16="http://schemas.microsoft.com/office/drawing/2014/main" id="{42B313CA-EB6D-4B75-8E22-C1513C327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90" y="595310"/>
            <a:ext cx="8640473" cy="237606"/>
          </a:xfrm>
          <a:prstGeom prst="rect">
            <a:avLst/>
          </a:prstGeom>
          <a:solidFill>
            <a:srgbClr val="008C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de-DE" altLang="de-DE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Therapie</a:t>
            </a:r>
          </a:p>
        </p:txBody>
      </p:sp>
      <p:sp>
        <p:nvSpPr>
          <p:cNvPr id="64" name="Fußzeilenplatzhalter 1">
            <a:extLst>
              <a:ext uri="{FF2B5EF4-FFF2-40B4-BE49-F238E27FC236}">
                <a16:creationId xmlns:a16="http://schemas.microsoft.com/office/drawing/2014/main" id="{519D55F3-7138-4FD3-A3D9-419BBF80755E}"/>
              </a:ext>
            </a:extLst>
          </p:cNvPr>
          <p:cNvSpPr txBox="1">
            <a:spLocks/>
          </p:cNvSpPr>
          <p:nvPr/>
        </p:nvSpPr>
        <p:spPr>
          <a:xfrm>
            <a:off x="57486" y="4908209"/>
            <a:ext cx="1148429" cy="273844"/>
          </a:xfrm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/>
              <a:t>Stand 21.06.2024</a:t>
            </a:r>
            <a:endParaRPr lang="de-DE" sz="600" dirty="0"/>
          </a:p>
        </p:txBody>
      </p:sp>
      <p:sp>
        <p:nvSpPr>
          <p:cNvPr id="24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469" y="2055134"/>
            <a:ext cx="1047648" cy="505980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RMV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 err="1">
                <a:solidFill>
                  <a:srgbClr val="555555"/>
                </a:solidFill>
              </a:rPr>
              <a:t>N.n.</a:t>
            </a:r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(Fachexpertin)</a:t>
            </a:r>
          </a:p>
        </p:txBody>
      </p:sp>
      <p:sp>
        <p:nvSpPr>
          <p:cNvPr id="27" name="Rechteck 30">
            <a:extLst>
              <a:ext uri="{FF2B5EF4-FFF2-40B4-BE49-F238E27FC236}">
                <a16:creationId xmlns:a16="http://schemas.microsoft.com/office/drawing/2014/main" id="{5CB9E13E-4472-4853-A711-D7DCC27C5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9606" y="1352895"/>
            <a:ext cx="4039302" cy="581380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</a:t>
            </a:r>
          </a:p>
          <a:p>
            <a:pPr defTabSz="514350"/>
            <a:r>
              <a:rPr lang="de-DE" altLang="de-DE" sz="600" b="1" kern="0" dirty="0">
                <a:solidFill>
                  <a:srgbClr val="555555"/>
                </a:solidFill>
              </a:rPr>
              <a:t>Rehabilitation (Reha)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Ulrich Suttmeier (Bereichsleitung)</a:t>
            </a:r>
          </a:p>
        </p:txBody>
      </p:sp>
      <p:sp>
        <p:nvSpPr>
          <p:cNvPr id="33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716" y="2055134"/>
            <a:ext cx="1047648" cy="505980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</a:t>
            </a:r>
            <a:r>
              <a:rPr lang="de-DE" altLang="de-DE" sz="600" b="1" kern="0" dirty="0" err="1">
                <a:solidFill>
                  <a:srgbClr val="004794"/>
                </a:solidFill>
              </a:rPr>
              <a:t>Neuro</a:t>
            </a:r>
            <a:endParaRPr lang="de-DE" altLang="de-DE" sz="600" b="1" kern="0" dirty="0">
              <a:solidFill>
                <a:srgbClr val="004794"/>
              </a:solidFill>
            </a:endParaRP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Jenny van de Weyer</a:t>
            </a: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(Fachexpertin)</a:t>
            </a:r>
          </a:p>
        </p:txBody>
      </p:sp>
      <p:sp>
        <p:nvSpPr>
          <p:cNvPr id="34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7543" y="2055134"/>
            <a:ext cx="1047648" cy="516616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Akut-UC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Frank Ahmann (Fachexperte)</a:t>
            </a:r>
          </a:p>
        </p:txBody>
      </p:sp>
      <p:sp>
        <p:nvSpPr>
          <p:cNvPr id="35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189" y="2029520"/>
            <a:ext cx="1056325" cy="495160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Sporttherapie/ phys. Therapie</a:t>
            </a:r>
          </a:p>
          <a:p>
            <a:pPr defTabSz="514350"/>
            <a:endParaRPr lang="de-DE" altLang="de-DE" sz="600" b="1" kern="0" dirty="0">
              <a:solidFill>
                <a:srgbClr val="004794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Eva Geilgens (Fachexpertin)</a:t>
            </a:r>
          </a:p>
        </p:txBody>
      </p:sp>
      <p:sp>
        <p:nvSpPr>
          <p:cNvPr id="36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766" y="2060547"/>
            <a:ext cx="1047648" cy="495161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Reha - Ergotherapie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Maren Wosnitzka (Fachexpertin)</a:t>
            </a:r>
          </a:p>
        </p:txBody>
      </p:sp>
      <p:sp>
        <p:nvSpPr>
          <p:cNvPr id="39" name="Rechteck 23">
            <a:extLst>
              <a:ext uri="{FF2B5EF4-FFF2-40B4-BE49-F238E27FC236}">
                <a16:creationId xmlns:a16="http://schemas.microsoft.com/office/drawing/2014/main" id="{F73CC118-7EF0-4DEA-82BA-2F94DC2E2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90" y="2650952"/>
            <a:ext cx="8640473" cy="432001"/>
          </a:xfrm>
          <a:prstGeom prst="rect">
            <a:avLst/>
          </a:prstGeom>
          <a:solidFill>
            <a:srgbClr val="004794"/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de-DE" altLang="de-DE" sz="800" b="1" dirty="0">
                <a:solidFill>
                  <a:schemeClr val="bg1"/>
                </a:solidFill>
                <a:latin typeface="Arial"/>
                <a:cs typeface="Andalus" panose="02020603050405020304" pitchFamily="18" charset="-78"/>
              </a:rPr>
              <a:t>Zentrale Therapieanmeldung</a:t>
            </a:r>
          </a:p>
        </p:txBody>
      </p:sp>
      <p:sp>
        <p:nvSpPr>
          <p:cNvPr id="40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469" y="3284568"/>
            <a:ext cx="1047648" cy="43200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RMV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Ergo- / Physiotherapie</a:t>
            </a:r>
          </a:p>
        </p:txBody>
      </p:sp>
      <p:sp>
        <p:nvSpPr>
          <p:cNvPr id="43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716" y="3284568"/>
            <a:ext cx="1047648" cy="43200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</a:t>
            </a:r>
            <a:r>
              <a:rPr lang="de-DE" altLang="de-DE" sz="600" b="1" kern="0" dirty="0" err="1">
                <a:solidFill>
                  <a:srgbClr val="004794"/>
                </a:solidFill>
              </a:rPr>
              <a:t>Neuro</a:t>
            </a:r>
            <a:endParaRPr lang="de-DE" altLang="de-DE" sz="600" b="1" kern="0" dirty="0">
              <a:solidFill>
                <a:srgbClr val="004794"/>
              </a:solidFill>
            </a:endParaRP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Ergo- / Physiotherapie</a:t>
            </a:r>
          </a:p>
        </p:txBody>
      </p:sp>
      <p:sp>
        <p:nvSpPr>
          <p:cNvPr id="45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7543" y="3284568"/>
            <a:ext cx="1047648" cy="43200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Akut-UC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Physiotherapie</a:t>
            </a:r>
          </a:p>
        </p:txBody>
      </p:sp>
      <p:sp>
        <p:nvSpPr>
          <p:cNvPr id="46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7221" y="3284569"/>
            <a:ext cx="1047648" cy="43200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Reha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Sporttherapie / Phys. Therapie</a:t>
            </a: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 </a:t>
            </a:r>
          </a:p>
        </p:txBody>
      </p:sp>
      <p:sp>
        <p:nvSpPr>
          <p:cNvPr id="48" name="Rechteck 30">
            <a:extLst>
              <a:ext uri="{FF2B5EF4-FFF2-40B4-BE49-F238E27FC236}">
                <a16:creationId xmlns:a16="http://schemas.microsoft.com/office/drawing/2014/main" id="{470AABED-7F69-4170-9AC2-BAC9E65B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8991" y="3280709"/>
            <a:ext cx="1047648" cy="431999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Reha 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Ergotherapie</a:t>
            </a:r>
          </a:p>
        </p:txBody>
      </p:sp>
      <p:sp>
        <p:nvSpPr>
          <p:cNvPr id="22" name="Rechteck 23">
            <a:extLst>
              <a:ext uri="{FF2B5EF4-FFF2-40B4-BE49-F238E27FC236}">
                <a16:creationId xmlns:a16="http://schemas.microsoft.com/office/drawing/2014/main" id="{5A1BB1A3-6EE6-4021-B01E-618E7DD6A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569" y="3838982"/>
            <a:ext cx="8640473" cy="432001"/>
          </a:xfrm>
          <a:prstGeom prst="rect">
            <a:avLst/>
          </a:prstGeom>
          <a:ln>
            <a:solidFill>
              <a:srgbClr val="D4EAFA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de-DE" altLang="de-DE" sz="600" b="1" dirty="0">
                <a:solidFill>
                  <a:schemeClr val="tx2"/>
                </a:solidFill>
                <a:latin typeface="Arial"/>
                <a:cs typeface="Andalus" panose="02020603050405020304" pitchFamily="18" charset="-78"/>
              </a:rPr>
              <a:t>Logopädie</a:t>
            </a:r>
          </a:p>
        </p:txBody>
      </p:sp>
      <p:sp>
        <p:nvSpPr>
          <p:cNvPr id="23" name="Rechteck 30">
            <a:extLst>
              <a:ext uri="{FF2B5EF4-FFF2-40B4-BE49-F238E27FC236}">
                <a16:creationId xmlns:a16="http://schemas.microsoft.com/office/drawing/2014/main" id="{75FD6F51-F300-4538-BD9E-053366662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8941" y="4429387"/>
            <a:ext cx="775991" cy="432000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</a:t>
            </a:r>
            <a:r>
              <a:rPr lang="de-DE" altLang="de-DE" sz="600" b="1" kern="0" dirty="0" err="1">
                <a:solidFill>
                  <a:srgbClr val="004794"/>
                </a:solidFill>
              </a:rPr>
              <a:t>Athletikum</a:t>
            </a:r>
            <a:endParaRPr lang="de-DE" altLang="de-DE" sz="600" b="1" kern="0" dirty="0">
              <a:solidFill>
                <a:srgbClr val="004794"/>
              </a:solidFill>
            </a:endParaRP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Physiotherapie</a:t>
            </a:r>
          </a:p>
        </p:txBody>
      </p:sp>
      <p:sp>
        <p:nvSpPr>
          <p:cNvPr id="25" name="Rechteck 30">
            <a:extLst>
              <a:ext uri="{FF2B5EF4-FFF2-40B4-BE49-F238E27FC236}">
                <a16:creationId xmlns:a16="http://schemas.microsoft.com/office/drawing/2014/main" id="{5A1B7A14-2D78-484F-80F0-D8465B188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52" y="2060547"/>
            <a:ext cx="1047648" cy="489940"/>
          </a:xfrm>
          <a:prstGeom prst="rect">
            <a:avLst/>
          </a:prstGeom>
          <a:solidFill>
            <a:srgbClr val="D4EAFA"/>
          </a:solidFill>
          <a:ln w="25400" cap="flat" cmpd="sng" algn="ctr">
            <a:noFill/>
            <a:prstDash val="solid"/>
          </a:ln>
          <a:effectLst/>
        </p:spPr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Reha – Physiotherapie</a:t>
            </a:r>
          </a:p>
          <a:p>
            <a:pPr defTabSz="514350"/>
            <a:endParaRPr lang="de-DE" altLang="de-DE" sz="600" b="1" kern="0" dirty="0">
              <a:solidFill>
                <a:srgbClr val="004794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Tom Lindner</a:t>
            </a: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(Fachexperte)</a:t>
            </a:r>
          </a:p>
        </p:txBody>
      </p:sp>
      <p:sp>
        <p:nvSpPr>
          <p:cNvPr id="26" name="Rechteck 30">
            <a:extLst>
              <a:ext uri="{FF2B5EF4-FFF2-40B4-BE49-F238E27FC236}">
                <a16:creationId xmlns:a16="http://schemas.microsoft.com/office/drawing/2014/main" id="{3DA26F33-F9C2-4976-B370-2A8EFD697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519" y="3259110"/>
            <a:ext cx="1047648" cy="457458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4000" tIns="27000" rIns="54000" bIns="27000" rtlCol="0" anchor="t" anchorCtr="0"/>
          <a:lstStyle/>
          <a:p>
            <a:pPr defTabSz="514350"/>
            <a:r>
              <a:rPr lang="de-DE" altLang="de-DE" sz="600" b="1" kern="0" dirty="0">
                <a:solidFill>
                  <a:srgbClr val="004794"/>
                </a:solidFill>
              </a:rPr>
              <a:t>Bereich Reha </a:t>
            </a:r>
          </a:p>
          <a:p>
            <a:pPr defTabSz="514350"/>
            <a:endParaRPr lang="de-DE" altLang="de-DE" sz="600" kern="0" dirty="0">
              <a:solidFill>
                <a:srgbClr val="555555"/>
              </a:solidFill>
            </a:endParaRPr>
          </a:p>
          <a:p>
            <a:pPr defTabSz="514350"/>
            <a:r>
              <a:rPr lang="de-DE" altLang="de-DE" sz="600" kern="0" dirty="0">
                <a:solidFill>
                  <a:srgbClr val="555555"/>
                </a:solidFill>
              </a:rPr>
              <a:t>Physiotherapie</a:t>
            </a:r>
          </a:p>
        </p:txBody>
      </p:sp>
    </p:spTree>
    <p:extLst>
      <p:ext uri="{BB962C8B-B14F-4D97-AF65-F5344CB8AC3E}">
        <p14:creationId xmlns:p14="http://schemas.microsoft.com/office/powerpoint/2010/main" val="5436365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G Kliniken">
  <a:themeElements>
    <a:clrScheme name="DGUV Standard">
      <a:dk1>
        <a:srgbClr val="555555"/>
      </a:dk1>
      <a:lt1>
        <a:srgbClr val="FFFFFF"/>
      </a:lt1>
      <a:dk2>
        <a:srgbClr val="004994"/>
      </a:dk2>
      <a:lt2>
        <a:srgbClr val="696969"/>
      </a:lt2>
      <a:accent1>
        <a:srgbClr val="004994"/>
      </a:accent1>
      <a:accent2>
        <a:srgbClr val="6EB5FF"/>
      </a:accent2>
      <a:accent3>
        <a:srgbClr val="0095DB"/>
      </a:accent3>
      <a:accent4>
        <a:srgbClr val="8AD9FF"/>
      </a:accent4>
      <a:accent5>
        <a:srgbClr val="006FA4"/>
      </a:accent5>
      <a:accent6>
        <a:srgbClr val="2590FF"/>
      </a:accent6>
      <a:hlink>
        <a:srgbClr val="0095DB"/>
      </a:hlink>
      <a:folHlink>
        <a:srgbClr val="51AE30"/>
      </a:folHlink>
    </a:clrScheme>
    <a:fontScheme name="DGU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DGUV">
      <a:fillStyleLst>
        <a:solidFill>
          <a:schemeClr val="phClr"/>
        </a:solidFill>
        <a:solidFill>
          <a:schemeClr val="phClr">
            <a:tint val="15000"/>
            <a:satMod val="350000"/>
          </a:schemeClr>
        </a:solidFill>
        <a:solidFill>
          <a:schemeClr val="phClr"/>
        </a:soli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lIns="72000" tIns="36000" rIns="72000" bIns="36000" rtlCol="0" anchor="ctr"/>
      <a:lstStyle>
        <a:defPPr algn="ctr">
          <a:defRPr dirty="0" err="1" smtClean="0"/>
        </a:defPPr>
      </a:lstStyle>
      <a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a:style>
    </a:spDef>
    <a:lnDef>
      <a:spPr>
        <a:ln w="1905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DGUV PowerPoint 2003 Standard">
        <a:dk1>
          <a:srgbClr val="555555"/>
        </a:dk1>
        <a:lt1>
          <a:srgbClr val="FFFFFF"/>
        </a:lt1>
        <a:dk2>
          <a:srgbClr val="004994"/>
        </a:dk2>
        <a:lt2>
          <a:srgbClr val="696969"/>
        </a:lt2>
        <a:accent1>
          <a:srgbClr val="C8C8C8"/>
        </a:accent1>
        <a:accent2>
          <a:srgbClr val="D40F14"/>
        </a:accent2>
        <a:accent3>
          <a:srgbClr val="0095DB"/>
        </a:accent3>
        <a:accent4>
          <a:srgbClr val="51AE30"/>
        </a:accent4>
        <a:accent5>
          <a:srgbClr val="004994"/>
        </a:accent5>
        <a:accent6>
          <a:srgbClr val="008C8E"/>
        </a:accent6>
        <a:hlink>
          <a:srgbClr val="0095DB"/>
        </a:hlink>
        <a:folHlink>
          <a:srgbClr val="51AE30"/>
        </a:folHlink>
      </a:clrScheme>
    </a:extraClrScheme>
    <a:extraClrScheme>
      <a:clrScheme name="DGUV Standard">
        <a:dk1>
          <a:srgbClr val="555555"/>
        </a:dk1>
        <a:lt1>
          <a:srgbClr val="FFFFFF"/>
        </a:lt1>
        <a:dk2>
          <a:srgbClr val="004994"/>
        </a:dk2>
        <a:lt2>
          <a:srgbClr val="696969"/>
        </a:lt2>
        <a:accent1>
          <a:srgbClr val="004994"/>
        </a:accent1>
        <a:accent2>
          <a:srgbClr val="6EB5FF"/>
        </a:accent2>
        <a:accent3>
          <a:srgbClr val="0095DB"/>
        </a:accent3>
        <a:accent4>
          <a:srgbClr val="8AD9FF"/>
        </a:accent4>
        <a:accent5>
          <a:srgbClr val="006FA4"/>
        </a:accent5>
        <a:accent6>
          <a:srgbClr val="2590FF"/>
        </a:accent6>
        <a:hlink>
          <a:srgbClr val="0095DB"/>
        </a:hlink>
        <a:folHlink>
          <a:srgbClr val="51AE30"/>
        </a:folHlink>
      </a:clrScheme>
    </a:extraClrScheme>
    <a:extraClrScheme>
      <a:clrScheme name="DGUV Bunt">
        <a:dk1>
          <a:srgbClr val="555555"/>
        </a:dk1>
        <a:lt1>
          <a:srgbClr val="FFFFFF"/>
        </a:lt1>
        <a:dk2>
          <a:srgbClr val="81BD57"/>
        </a:dk2>
        <a:lt2>
          <a:srgbClr val="696969"/>
        </a:lt2>
        <a:accent1>
          <a:srgbClr val="004994"/>
        </a:accent1>
        <a:accent2>
          <a:srgbClr val="19A0A3"/>
        </a:accent2>
        <a:accent3>
          <a:srgbClr val="0095DB"/>
        </a:accent3>
        <a:accent4>
          <a:srgbClr val="C44E90"/>
        </a:accent4>
        <a:accent5>
          <a:srgbClr val="F7A940"/>
        </a:accent5>
        <a:accent6>
          <a:srgbClr val="FFD543"/>
        </a:accent6>
        <a:hlink>
          <a:srgbClr val="0095DB"/>
        </a:hlink>
        <a:folHlink>
          <a:srgbClr val="51AE30"/>
        </a:folHlink>
      </a:clrScheme>
    </a:extraClrScheme>
  </a:extraClrSchemeLst>
  <a:custClrLst>
    <a:custClr name="DGUV Gelb 1">
      <a:srgbClr val="FFCC00"/>
    </a:custClr>
    <a:custClr name="DGUV Gelb 2">
      <a:srgbClr val="FFD543"/>
    </a:custClr>
    <a:custClr name="DGUV Gelb 3">
      <a:srgbClr val="FFDF7D"/>
    </a:custClr>
    <a:custClr name="DGUV Gelb 4">
      <a:srgbClr val="FFEAAD"/>
    </a:custClr>
    <a:custClr name="DGUV Gelb 5">
      <a:srgbClr val="FFF5D8"/>
    </a:custClr>
    <a:custClr name="DGUV Orange 1">
      <a:srgbClr val="F39200"/>
    </a:custClr>
    <a:custClr name="DGUV Orange 2">
      <a:srgbClr val="F7A940"/>
    </a:custClr>
    <a:custClr name="DGUV Orange 3">
      <a:srgbClr val="FABF75"/>
    </a:custClr>
    <a:custClr name="DGUV Orange 4">
      <a:srgbClr val="FDD5A5"/>
    </a:custClr>
    <a:custClr name="DGUV Orange 5">
      <a:srgbClr val="FEEAD3"/>
    </a:custClr>
    <a:custClr name="DGUV Rot 1">
      <a:srgbClr val="D40F14"/>
    </a:custClr>
    <a:custClr name="DGUV Rot 2">
      <a:srgbClr val="DD4E36"/>
    </a:custClr>
    <a:custClr name="DGUV Rot 3">
      <a:srgbClr val="E77F62"/>
    </a:custClr>
    <a:custClr name="DGUV Rot 4">
      <a:srgbClr val="EFAD94"/>
    </a:custClr>
    <a:custClr name="DGUV Rot 5">
      <a:srgbClr val="F8D8CA"/>
    </a:custClr>
    <a:custClr name="DGUV Violett 1">
      <a:srgbClr val="B80D78"/>
    </a:custClr>
    <a:custClr name="DGUV Violett 2">
      <a:srgbClr val="C44E90"/>
    </a:custClr>
    <a:custClr name="DGUV Violett 3">
      <a:srgbClr val="D180AE"/>
    </a:custClr>
    <a:custClr name="DGUV Violett 4">
      <a:srgbClr val="DFADCB"/>
    </a:custClr>
    <a:custClr name="DGUV Violett 5">
      <a:srgbClr val="EFD7E7"/>
    </a:custClr>
    <a:custClr name="DGUV Hellgruen 1">
      <a:srgbClr val="AFCA06"/>
    </a:custClr>
    <a:custClr name="DGUV Hellgruen 2">
      <a:srgbClr val="C1D450"/>
    </a:custClr>
    <a:custClr name="DGUV Hellgruen 3">
      <a:srgbClr val="D3DF83"/>
    </a:custClr>
    <a:custClr name="DGUV Hellgruen 4">
      <a:srgbClr val="E1E9B1"/>
    </a:custClr>
    <a:custClr name="DGUV Hellgruen 5">
      <a:srgbClr val="F1F4DA"/>
    </a:custClr>
    <a:custClr name="DGUV Gruen 1">
      <a:srgbClr val="51AE31"/>
    </a:custClr>
    <a:custClr name="DGUV Gruen 2">
      <a:srgbClr val="81BD57"/>
    </a:custClr>
    <a:custClr name="DGUV Gruen 3">
      <a:srgbClr val="A6CE84"/>
    </a:custClr>
    <a:custClr name="DGUV Gruen 4">
      <a:srgbClr val="C7DFB0"/>
    </a:custClr>
    <a:custClr name="DGUV Gruen 5">
      <a:srgbClr val="E3EFD9"/>
    </a:custClr>
    <a:custClr name="DGUV Tuerkis 1">
      <a:srgbClr val="008C8E"/>
    </a:custClr>
    <a:custClr name="DGUV Tuerkis 2">
      <a:srgbClr val="19A0A3"/>
    </a:custClr>
    <a:custClr name="DGUV Tuerkis 3">
      <a:srgbClr val="6FB7B9"/>
    </a:custClr>
    <a:custClr name="DGUV Tuerkis 4">
      <a:srgbClr val="A5CFD1"/>
    </a:custClr>
    <a:custClr name="DGUV Tuerkis 5">
      <a:srgbClr val="D3E7E9"/>
    </a:custClr>
    <a:custClr name="DGUV Cyan 1">
      <a:srgbClr val="0095DB"/>
    </a:custClr>
    <a:custClr name="DGUV Cyan 2">
      <a:srgbClr val="00A8E4"/>
    </a:custClr>
    <a:custClr name="DGUV Cyan 3">
      <a:srgbClr val="5FBEED"/>
    </a:custClr>
    <a:custClr name="DGUV Cyan 4">
      <a:srgbClr val="A1D4F4"/>
    </a:custClr>
    <a:custClr name="DGUV Cyan 5">
      <a:srgbClr val="D4EAFA"/>
    </a:custClr>
  </a:custClr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129</Words>
  <Application>Microsoft Office PowerPoint</Application>
  <PresentationFormat>Bildschirmpräsentation (16:9)</PresentationFormat>
  <Paragraphs>62</Paragraphs>
  <Slides>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ＭＳ Ｐゴシック</vt:lpstr>
      <vt:lpstr>Andalus</vt:lpstr>
      <vt:lpstr>Arial</vt:lpstr>
      <vt:lpstr>Calibri</vt:lpstr>
      <vt:lpstr>BG Kliniken</vt:lpstr>
      <vt:lpstr>think-cell Folie</vt:lpstr>
      <vt:lpstr>PowerPoint-Präsentation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Susanne Walter</dc:creator>
  <cp:lastModifiedBy>Schrader, Maike</cp:lastModifiedBy>
  <cp:revision>412</cp:revision>
  <cp:lastPrinted>2024-06-21T07:56:09Z</cp:lastPrinted>
  <dcterms:created xsi:type="dcterms:W3CDTF">2014-07-15T20:06:42Z</dcterms:created>
  <dcterms:modified xsi:type="dcterms:W3CDTF">2026-06-11T07:13:19Z</dcterms:modified>
</cp:coreProperties>
</file>